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8" autoAdjust="0"/>
    <p:restoredTop sz="94840" autoAdjust="0"/>
  </p:normalViewPr>
  <p:slideViewPr>
    <p:cSldViewPr>
      <p:cViewPr varScale="1">
        <p:scale>
          <a:sx n="103" d="100"/>
          <a:sy n="103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658A0-4479-42D5-9B06-570DB7953AE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DC63-2E54-4028-8D31-24324413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7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DC63-2E54-4028-8D31-243244138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6F6-2466-42B9-997F-BB9705FD89F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5CE7-40C9-4851-99F1-3C367CDA8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6F6-2466-42B9-997F-BB9705FD89F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5CE7-40C9-4851-99F1-3C367CDA8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6F6-2466-42B9-997F-BB9705FD89F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5CE7-40C9-4851-99F1-3C367CDA8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6F6-2466-42B9-997F-BB9705FD89F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5CE7-40C9-4851-99F1-3C367CDA8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6F6-2466-42B9-997F-BB9705FD89F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5CE7-40C9-4851-99F1-3C367CDA8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6F6-2466-42B9-997F-BB9705FD89F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5CE7-40C9-4851-99F1-3C367CDA8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6F6-2466-42B9-997F-BB9705FD89F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5CE7-40C9-4851-99F1-3C367CDA8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6F6-2466-42B9-997F-BB9705FD89F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5CE7-40C9-4851-99F1-3C367CDA8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6F6-2466-42B9-997F-BB9705FD89F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5CE7-40C9-4851-99F1-3C367CDA8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6F6-2466-42B9-997F-BB9705FD89F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5CE7-40C9-4851-99F1-3C367CDA8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6F6-2466-42B9-997F-BB9705FD89F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5CE7-40C9-4851-99F1-3C367CDA8F8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FE346F6-2466-42B9-997F-BB9705FD89F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C6495CE7-40C9-4851-99F1-3C367CDA8F82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733800" cy="4724400"/>
          </a:xfrm>
        </p:spPr>
        <p:txBody>
          <a:bodyPr/>
          <a:lstStyle/>
          <a:p>
            <a:r>
              <a:rPr lang="en-US" sz="6000" dirty="0" smtClean="0"/>
              <a:t>What’s Love Got to Do with It? </a:t>
            </a:r>
            <a:endParaRPr lang="en-US" sz="6000" dirty="0"/>
          </a:p>
        </p:txBody>
      </p:sp>
      <p:pic>
        <p:nvPicPr>
          <p:cNvPr id="1030" name="Picture 6" descr="C:\Users\Anne Newman\AppData\Local\Microsoft\Windows\INetCache\IE\V8JHVGFN\Listener_Ques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502594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467600" cy="1470025"/>
          </a:xfrm>
        </p:spPr>
        <p:txBody>
          <a:bodyPr/>
          <a:lstStyle/>
          <a:p>
            <a:pPr algn="ctr"/>
            <a:r>
              <a:rPr lang="en-US" dirty="0" smtClean="0"/>
              <a:t>Try a New Activity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1676400"/>
            <a:ext cx="7239000" cy="4659192"/>
            <a:chOff x="1066800" y="1933574"/>
            <a:chExt cx="7239000" cy="4659192"/>
          </a:xfrm>
        </p:grpSpPr>
        <p:pic>
          <p:nvPicPr>
            <p:cNvPr id="9220" name="Picture 4" descr="Hot Air Balloon Festival 20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2590800"/>
              <a:ext cx="4876800" cy="3248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7" r="5397" b="5649"/>
            <a:stretch/>
          </p:blipFill>
          <p:spPr bwMode="auto">
            <a:xfrm>
              <a:off x="1331595" y="4211002"/>
              <a:ext cx="3691890" cy="2381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8" name="Picture 2" descr="salsa-dancin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933574"/>
              <a:ext cx="2714625" cy="2714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58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25975"/>
            <a:ext cx="9144000" cy="1470025"/>
          </a:xfrm>
        </p:spPr>
        <p:txBody>
          <a:bodyPr/>
          <a:lstStyle/>
          <a:p>
            <a:pPr algn="ctr"/>
            <a:r>
              <a:rPr lang="en-US" dirty="0" smtClean="0"/>
              <a:t>Look for Events and Clubs at UVA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645652"/>
            <a:ext cx="7010400" cy="4612148"/>
            <a:chOff x="2057400" y="1562100"/>
            <a:chExt cx="6724650" cy="49784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62100"/>
              <a:ext cx="3194050" cy="239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981200"/>
              <a:ext cx="3829050" cy="2366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932238"/>
              <a:ext cx="3965575" cy="2503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711700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6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44975"/>
            <a:ext cx="9144000" cy="1470025"/>
          </a:xfrm>
        </p:spPr>
        <p:txBody>
          <a:bodyPr/>
          <a:lstStyle/>
          <a:p>
            <a:pPr algn="ctr"/>
            <a:r>
              <a:rPr lang="en-US" dirty="0" smtClean="0"/>
              <a:t>Explore Christianity</a:t>
            </a:r>
            <a:endParaRPr lang="en-US" dirty="0"/>
          </a:p>
        </p:txBody>
      </p:sp>
      <p:pic>
        <p:nvPicPr>
          <p:cNvPr id="10248" name="Picture 8" descr="jesus-on-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49" y="1264920"/>
            <a:ext cx="5203751" cy="34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/>
          <a:lstStyle/>
          <a:p>
            <a:pPr algn="ctr"/>
            <a:r>
              <a:rPr lang="en-US" dirty="0" smtClean="0"/>
              <a:t>Obstacles</a:t>
            </a:r>
            <a:endParaRPr lang="en-US" dirty="0"/>
          </a:p>
        </p:txBody>
      </p:sp>
      <p:pic>
        <p:nvPicPr>
          <p:cNvPr id="12290" name="Picture 2" descr="First Rock Image Second Rock Image Field Image Gras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2" y="2514600"/>
            <a:ext cx="314324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6382" y="2590800"/>
            <a:ext cx="15892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Time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Money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/>
              <a:t>Fear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24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349375"/>
            <a:ext cx="4114800" cy="1470025"/>
          </a:xfrm>
        </p:spPr>
        <p:txBody>
          <a:bodyPr/>
          <a:lstStyle/>
          <a:p>
            <a:pPr algn="ctr"/>
            <a:r>
              <a:rPr lang="en-US" dirty="0" smtClean="0"/>
              <a:t>Strengthen Your Marriage</a:t>
            </a:r>
            <a:endParaRPr lang="en-US" dirty="0"/>
          </a:p>
        </p:txBody>
      </p:sp>
      <p:pic>
        <p:nvPicPr>
          <p:cNvPr id="13314" name="Picture 2" descr="larger version of this &lt;b&gt;photo&lt;/b&gt; is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06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2020" y="643890"/>
            <a:ext cx="7307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your spouse has come with you, he/she has come with high expectations. Reality: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24507"/>
              </p:ext>
            </p:extLst>
          </p:nvPr>
        </p:nvGraphicFramePr>
        <p:xfrm>
          <a:off x="1447800" y="32766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You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Spouse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No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Lots of time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Around people</a:t>
                      </a:r>
                      <a:r>
                        <a:rPr lang="en-US" sz="2400" baseline="0" dirty="0" smtClean="0"/>
                        <a:t> all day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Stuck</a:t>
                      </a:r>
                      <a:r>
                        <a:rPr lang="en-US" sz="2400" baseline="0" dirty="0" smtClean="0"/>
                        <a:t> alone in apartment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Building career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Career on hold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Identity as scholar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Who am I?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6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812-&lt;b&gt;angry&lt;/b&gt;-&lt;b&gt;bride-and-groom&lt;/b&gt;_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85825"/>
            <a:ext cx="32194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066800" y="381000"/>
            <a:ext cx="1524000" cy="61722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1913959"/>
            <a:ext cx="40386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Anger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Frustration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Accusations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Lack of understanding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Shame that marriage isn’t better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Poor communication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685800"/>
            <a:ext cx="3453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Leads to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86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5360"/>
              </p:ext>
            </p:extLst>
          </p:nvPr>
        </p:nvGraphicFramePr>
        <p:xfrm>
          <a:off x="1524000" y="1397000"/>
          <a:ext cx="60960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You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Spouse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Much work stress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Maybe little sleep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Spouse has</a:t>
                      </a:r>
                      <a:r>
                        <a:rPr lang="en-US" sz="2400" baseline="0" dirty="0" smtClean="0"/>
                        <a:t> an easy life.</a:t>
                      </a:r>
                      <a:endParaRPr lang="en-US" sz="2400" dirty="0" smtClean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 smtClean="0"/>
                    </a:p>
                    <a:p>
                      <a:endParaRPr lang="en-US" sz="2400" baseline="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He/she doesn’t</a:t>
                      </a:r>
                      <a:r>
                        <a:rPr lang="en-US" sz="2400" baseline="0" dirty="0" smtClean="0"/>
                        <a:t> understand my sacrifice.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Wonder why I came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5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3203" y="685800"/>
            <a:ext cx="4097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What can I do?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are the scholar, you might not have much time, but -</a:t>
            </a:r>
            <a:endParaRPr lang="en-US" sz="2800" dirty="0"/>
          </a:p>
        </p:txBody>
      </p:sp>
      <p:pic>
        <p:nvPicPr>
          <p:cNvPr id="16386" name="Picture 2" descr="C:\Users\Anne Newman\AppData\Local\Microsoft\Windows\INetCache\IE\88MDE0F3\Thank-You-Ar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62734"/>
            <a:ext cx="2691968" cy="22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3315831"/>
            <a:ext cx="4191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Listen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Express appreciation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Ask how he/she would like you to show appreciation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09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637" y="1044714"/>
            <a:ext cx="7266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What can I do? (continued)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438400"/>
            <a:ext cx="419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 daily 15-minute walk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 weekly date night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 monthly time to explore </a:t>
            </a:r>
            <a:r>
              <a:rPr lang="en-US" sz="2400" dirty="0" err="1" smtClean="0"/>
              <a:t>C’ville</a:t>
            </a:r>
            <a:r>
              <a:rPr lang="en-US" sz="2400" dirty="0" smtClean="0"/>
              <a:t> together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Ask what he/she would like.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7410" name="Picture 2" descr="C:\Users\Anne Newman\AppData\Local\Microsoft\Windows\INetCache\IE\XMI224L1\large-Clock-Calendar-2-66.6-12900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7496"/>
            <a:ext cx="2126903" cy="21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016375"/>
            <a:ext cx="7448758" cy="1470025"/>
          </a:xfrm>
        </p:spPr>
        <p:txBody>
          <a:bodyPr/>
          <a:lstStyle/>
          <a:p>
            <a:r>
              <a:rPr lang="en-US" dirty="0" smtClean="0"/>
              <a:t>Welcome to Charlottesville!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55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5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637" y="739914"/>
            <a:ext cx="7266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What can I do? (continued)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924883"/>
            <a:ext cx="419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Encourage your wife/husband to make friends and participate in activities on his/her own.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Talk about his/her strengths.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Share your own needs, concerns and fears.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 descr="lucy &amp; Y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11863" r="17872"/>
          <a:stretch/>
        </p:blipFill>
        <p:spPr bwMode="auto">
          <a:xfrm>
            <a:off x="5564909" y="2057400"/>
            <a:ext cx="3205018" cy="23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5452" y="685800"/>
            <a:ext cx="6420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What if I’m the Spouse?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447800"/>
            <a:ext cx="6629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Get out of your comfort zone!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Consider what you can try and learn that will enhance your career back in China.</a:t>
            </a: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Be grateful for this time to serve your spouse and build a strong family.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Release your spouse from being responsible for your happiness.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Share your </a:t>
            </a:r>
            <a:r>
              <a:rPr lang="en-US" sz="2400" dirty="0" smtClean="0"/>
              <a:t>needs</a:t>
            </a:r>
            <a:r>
              <a:rPr lang="en-US" sz="2400" dirty="0"/>
              <a:t>, concerns and fears</a:t>
            </a:r>
            <a:r>
              <a:rPr lang="en-US" sz="2400" dirty="0" smtClean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Ask how you can best help and listen!</a:t>
            </a: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15231" b="23843"/>
          <a:stretch>
            <a:fillRect/>
          </a:stretch>
        </p:blipFill>
        <p:spPr bwMode="auto">
          <a:xfrm>
            <a:off x="-49823" y="0"/>
            <a:ext cx="172622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5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167" y="685800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Communicate!</a:t>
            </a:r>
            <a:endParaRPr lang="en-US" sz="4000" dirty="0"/>
          </a:p>
        </p:txBody>
      </p:sp>
      <p:sp>
        <p:nvSpPr>
          <p:cNvPr id="2" name="AutoShape 4" descr="By David Wygant for CupidsPuls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596261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6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/>
          <a:lstStyle/>
          <a:p>
            <a:pPr algn="ctr"/>
            <a:r>
              <a:rPr lang="en-US" dirty="0" smtClean="0"/>
              <a:t>Obstacles to Communication</a:t>
            </a:r>
            <a:endParaRPr lang="en-US" dirty="0"/>
          </a:p>
        </p:txBody>
      </p:sp>
      <p:pic>
        <p:nvPicPr>
          <p:cNvPr id="12290" name="Picture 2" descr="First Rock Image Second Rock Image Field Image Gras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2" y="2514600"/>
            <a:ext cx="314324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6382" y="2590800"/>
            <a:ext cx="15892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Time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Anger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/>
              <a:t>Fear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0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/>
          <a:lstStyle/>
          <a:p>
            <a:r>
              <a:rPr lang="en-US" sz="7200" i="1" dirty="0" smtClean="0"/>
              <a:t>              Fear</a:t>
            </a:r>
            <a:endParaRPr lang="en-US" sz="7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191000" y="2438399"/>
            <a:ext cx="441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Keeps us from trying new friendships and new experiences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Inhibits our communication</a:t>
            </a:r>
          </a:p>
        </p:txBody>
      </p:sp>
      <p:pic>
        <p:nvPicPr>
          <p:cNvPr id="3074" name="Picture 2" descr="fearful-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04949"/>
            <a:ext cx="2592276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688766" cy="1705252"/>
          </a:xfrm>
        </p:spPr>
        <p:txBody>
          <a:bodyPr/>
          <a:lstStyle/>
          <a:p>
            <a:pPr algn="ctr"/>
            <a:r>
              <a:rPr lang="en-US" i="1" dirty="0" smtClean="0"/>
              <a:t>   </a:t>
            </a:r>
            <a:r>
              <a:rPr lang="en-US" dirty="0" smtClean="0"/>
              <a:t>Only </a:t>
            </a:r>
            <a:r>
              <a:rPr lang="en-US" b="1" i="1" dirty="0" smtClean="0"/>
              <a:t>love</a:t>
            </a:r>
            <a:r>
              <a:rPr lang="en-US" dirty="0" smtClean="0"/>
              <a:t> is greater than fear.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2220" y="2667000"/>
            <a:ext cx="4419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aseline="30000" dirty="0" smtClean="0"/>
              <a:t>   </a:t>
            </a:r>
            <a:r>
              <a:rPr lang="en-US" sz="2400" baseline="30000" dirty="0"/>
              <a:t> </a:t>
            </a:r>
            <a:r>
              <a:rPr lang="en-US" sz="2400" dirty="0"/>
              <a:t>There is no fear in </a:t>
            </a:r>
            <a:r>
              <a:rPr lang="en-US" sz="2400" b="1" i="1" dirty="0"/>
              <a:t>love</a:t>
            </a:r>
            <a:r>
              <a:rPr lang="en-US" sz="2400" dirty="0"/>
              <a:t>. But perfect </a:t>
            </a:r>
            <a:r>
              <a:rPr lang="en-US" sz="2400" b="1" i="1" dirty="0"/>
              <a:t>love</a:t>
            </a:r>
            <a:r>
              <a:rPr lang="en-US" sz="2400" dirty="0"/>
              <a:t> drives out fear, because fear has to do with punishment. The one who fears is not made perfect in </a:t>
            </a:r>
            <a:r>
              <a:rPr lang="en-US" sz="2400" b="1" i="1" dirty="0"/>
              <a:t>love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1" dirty="0" smtClean="0"/>
              <a:t>1 John 4:18</a:t>
            </a:r>
          </a:p>
        </p:txBody>
      </p:sp>
      <p:pic>
        <p:nvPicPr>
          <p:cNvPr id="5124" name="Picture 4" descr="mother s day is a day to show gratitude towards mothers and moth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34" y="2819400"/>
            <a:ext cx="3048000" cy="30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688766" cy="1705252"/>
          </a:xfrm>
        </p:spPr>
        <p:txBody>
          <a:bodyPr/>
          <a:lstStyle/>
          <a:p>
            <a:pPr algn="ctr"/>
            <a:r>
              <a:rPr lang="en-US" i="1" dirty="0" smtClean="0"/>
              <a:t>   </a:t>
            </a:r>
            <a:r>
              <a:rPr lang="en-US" dirty="0" smtClean="0"/>
              <a:t>How do we feel when we know we are loved?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2220" y="26670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Confident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Safe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Brave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Willing to try new things</a:t>
            </a:r>
          </a:p>
        </p:txBody>
      </p:sp>
      <p:pic>
        <p:nvPicPr>
          <p:cNvPr id="6146" name="Picture 2" descr="Father-and-son.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20695"/>
          <a:stretch/>
        </p:blipFill>
        <p:spPr bwMode="auto">
          <a:xfrm>
            <a:off x="772446" y="2667000"/>
            <a:ext cx="2961354" cy="286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688766" cy="1705252"/>
          </a:xfrm>
        </p:spPr>
        <p:txBody>
          <a:bodyPr/>
          <a:lstStyle/>
          <a:p>
            <a:pPr algn="ctr"/>
            <a:r>
              <a:rPr lang="en-US" i="1" dirty="0" smtClean="0"/>
              <a:t>   </a:t>
            </a:r>
            <a:r>
              <a:rPr lang="en-US" dirty="0" smtClean="0"/>
              <a:t>Is family love enough to free me from my fears?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296855">
            <a:off x="6366978" y="3089059"/>
            <a:ext cx="20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Failure</a:t>
            </a:r>
          </a:p>
        </p:txBody>
      </p:sp>
      <p:sp>
        <p:nvSpPr>
          <p:cNvPr id="5" name="TextBox 4"/>
          <p:cNvSpPr txBox="1"/>
          <p:nvPr/>
        </p:nvSpPr>
        <p:spPr>
          <a:xfrm rot="1529375">
            <a:off x="6303494" y="4217948"/>
            <a:ext cx="20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Shame</a:t>
            </a:r>
          </a:p>
        </p:txBody>
      </p:sp>
      <p:sp>
        <p:nvSpPr>
          <p:cNvPr id="6" name="TextBox 5"/>
          <p:cNvSpPr txBox="1"/>
          <p:nvPr/>
        </p:nvSpPr>
        <p:spPr>
          <a:xfrm rot="1417111">
            <a:off x="6296779" y="5258173"/>
            <a:ext cx="20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Intimacy</a:t>
            </a:r>
          </a:p>
        </p:txBody>
      </p:sp>
      <p:pic>
        <p:nvPicPr>
          <p:cNvPr id="7170" name="Picture 2" descr="by firstdayofschool in Life Tags: f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62" y="3167490"/>
            <a:ext cx="2956338" cy="22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279890">
            <a:off x="1067863" y="2936658"/>
            <a:ext cx="20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Rejection</a:t>
            </a:r>
          </a:p>
        </p:txBody>
      </p:sp>
      <p:sp>
        <p:nvSpPr>
          <p:cNvPr id="9" name="TextBox 8"/>
          <p:cNvSpPr txBox="1"/>
          <p:nvPr/>
        </p:nvSpPr>
        <p:spPr>
          <a:xfrm rot="20262124">
            <a:off x="729898" y="4071751"/>
            <a:ext cx="230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Loneliness</a:t>
            </a:r>
          </a:p>
        </p:txBody>
      </p:sp>
      <p:sp>
        <p:nvSpPr>
          <p:cNvPr id="10" name="TextBox 9"/>
          <p:cNvSpPr txBox="1"/>
          <p:nvPr/>
        </p:nvSpPr>
        <p:spPr>
          <a:xfrm rot="20409206">
            <a:off x="436582" y="5108358"/>
            <a:ext cx="273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Loss of Self</a:t>
            </a:r>
          </a:p>
        </p:txBody>
      </p:sp>
    </p:spTree>
    <p:extLst>
      <p:ext uri="{BB962C8B-B14F-4D97-AF65-F5344CB8AC3E}">
        <p14:creationId xmlns:p14="http://schemas.microsoft.com/office/powerpoint/2010/main" val="12122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688766" cy="790852"/>
          </a:xfrm>
        </p:spPr>
        <p:txBody>
          <a:bodyPr/>
          <a:lstStyle/>
          <a:p>
            <a:pPr algn="ctr"/>
            <a:r>
              <a:rPr lang="en-US" dirty="0" smtClean="0"/>
              <a:t>God is love. </a:t>
            </a:r>
            <a:r>
              <a:rPr lang="en-US" sz="3200" i="1" dirty="0" smtClean="0"/>
              <a:t>1 John 4:16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2667000"/>
            <a:ext cx="358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Knows and controls the future.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Loves me.</a:t>
            </a:r>
          </a:p>
        </p:txBody>
      </p:sp>
      <p:pic>
        <p:nvPicPr>
          <p:cNvPr id="6148" name="Picture 4" descr="Original file ‎ (1,271 × 945 pixels, file size: 297 KB, MIME typ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40694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4148"/>
            <a:ext cx="7688766" cy="790852"/>
          </a:xfrm>
        </p:spPr>
        <p:txBody>
          <a:bodyPr/>
          <a:lstStyle/>
          <a:p>
            <a:pPr algn="ctr"/>
            <a:r>
              <a:rPr lang="en-US" dirty="0" smtClean="0"/>
              <a:t>God is far away. I am separated from Him.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12220" y="2667000"/>
            <a:ext cx="441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He is holy. I am unclean in my thoughts.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He is love. I am unloving in many relationships.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 am ashamed because I have failed in so many ways.</a:t>
            </a:r>
          </a:p>
        </p:txBody>
      </p:sp>
      <p:pic>
        <p:nvPicPr>
          <p:cNvPr id="1026" name="Picture 2" descr="Navigators Bridge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2819400"/>
            <a:ext cx="314484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3810000"/>
            <a:ext cx="762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953000"/>
            <a:ext cx="7448758" cy="1470025"/>
          </a:xfrm>
        </p:spPr>
        <p:txBody>
          <a:bodyPr/>
          <a:lstStyle/>
          <a:p>
            <a:r>
              <a:rPr lang="en-US" dirty="0" smtClean="0"/>
              <a:t>Reality sets in.</a:t>
            </a:r>
            <a:endParaRPr lang="en-US" dirty="0"/>
          </a:p>
        </p:txBody>
      </p:sp>
      <p:pic>
        <p:nvPicPr>
          <p:cNvPr id="5" name="Picture 6" descr="47b4cc22b3127cce98548b2d81cd00000027108EbN27Fy4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@RyanDivish eating shrimp tacos from Tin Fish in San Dieg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4186925" cy="31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4148"/>
            <a:ext cx="7688766" cy="790852"/>
          </a:xfrm>
        </p:spPr>
        <p:txBody>
          <a:bodyPr/>
          <a:lstStyle/>
          <a:p>
            <a:pPr algn="ctr"/>
            <a:r>
              <a:rPr lang="en-US" dirty="0" smtClean="0"/>
              <a:t>Trying hard didn’t work. 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12220" y="2667000"/>
            <a:ext cx="441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God understands our human weakness.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God took the first step by sending His Son Jesus.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Failures = Sins</a:t>
            </a:r>
          </a:p>
        </p:txBody>
      </p:sp>
      <p:pic>
        <p:nvPicPr>
          <p:cNvPr id="5" name="Picture 2" descr="Navigators Bridge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2819400"/>
            <a:ext cx="314484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3810000"/>
            <a:ext cx="762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3975050"/>
            <a:ext cx="429422" cy="1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19564" y="4110182"/>
            <a:ext cx="223947" cy="15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3733800"/>
            <a:ext cx="214711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19564" y="3810000"/>
            <a:ext cx="314036" cy="16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4148"/>
            <a:ext cx="7688766" cy="790852"/>
          </a:xfrm>
        </p:spPr>
        <p:txBody>
          <a:bodyPr/>
          <a:lstStyle/>
          <a:p>
            <a:pPr algn="ctr"/>
            <a:r>
              <a:rPr lang="en-US" dirty="0" smtClean="0"/>
              <a:t>Jesus showed what love is.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155580" y="2362200"/>
            <a:ext cx="3455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white"/>
                </a:solidFill>
              </a:rPr>
              <a:t>This is love: not that we loved God, but that </a:t>
            </a:r>
            <a:r>
              <a:rPr lang="en-US" sz="2400" dirty="0" smtClean="0">
                <a:solidFill>
                  <a:prstClr val="white"/>
                </a:solidFill>
              </a:rPr>
              <a:t>He </a:t>
            </a:r>
            <a:r>
              <a:rPr lang="en-US" sz="2400" dirty="0">
                <a:solidFill>
                  <a:prstClr val="white"/>
                </a:solidFill>
              </a:rPr>
              <a:t>loved us and sent His son as an atoning sacrifice for </a:t>
            </a:r>
            <a:r>
              <a:rPr lang="en-US" sz="2400" dirty="0" smtClean="0">
                <a:solidFill>
                  <a:prstClr val="white"/>
                </a:solidFill>
              </a:rPr>
              <a:t>our sins.  </a:t>
            </a:r>
            <a:r>
              <a:rPr lang="en-US" sz="2400" i="1" dirty="0" smtClean="0">
                <a:solidFill>
                  <a:prstClr val="white"/>
                </a:solidFill>
              </a:rPr>
              <a:t>1 John 4:10</a:t>
            </a:r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2052" name="Picture 4" descr="&lt;b&gt;bridge&lt;/b&gt; to life &lt;b&gt;navigator s&lt;/b&gt; &lt;b&gt;bridge&lt;/b&gt; &lt;b&gt;illustration&lt;/b&gt; of the gos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26003"/>
            <a:ext cx="4343400" cy="29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0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446" y="1114148"/>
            <a:ext cx="7685754" cy="790852"/>
          </a:xfrm>
        </p:spPr>
        <p:txBody>
          <a:bodyPr/>
          <a:lstStyle/>
          <a:p>
            <a:pPr algn="ctr"/>
            <a:r>
              <a:rPr lang="en-US" dirty="0" smtClean="0"/>
              <a:t>God wants to be our generous father!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438400"/>
            <a:ext cx="441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prstClr val="white"/>
                </a:solidFill>
              </a:rPr>
              <a:t>How great is the love the Father has lavished on us, that we should be called children of God!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1" dirty="0" smtClean="0">
                <a:solidFill>
                  <a:prstClr val="white"/>
                </a:solidFill>
              </a:rPr>
              <a:t>1 John 3:1</a:t>
            </a:r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038600"/>
            <a:ext cx="4229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88766" cy="790852"/>
          </a:xfrm>
        </p:spPr>
        <p:txBody>
          <a:bodyPr/>
          <a:lstStyle/>
          <a:p>
            <a:pPr algn="ctr"/>
            <a:r>
              <a:rPr lang="en-US" dirty="0" smtClean="0"/>
              <a:t>To become God’s beloved child, you -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23371" y="1905000"/>
            <a:ext cx="42300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prstClr val="white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prstClr val="white"/>
                </a:solidFill>
              </a:rPr>
              <a:t>Yet to all who received Him, to those who believed in His name, He gave the right to become children of God.  </a:t>
            </a:r>
            <a:r>
              <a:rPr lang="en-US" sz="2400" i="1" dirty="0" smtClean="0">
                <a:solidFill>
                  <a:prstClr val="white"/>
                </a:solidFill>
              </a:rPr>
              <a:t>John 1:12</a:t>
            </a:r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5124" name="Picture 4" descr="&lt;b&gt;jesus&lt;/b&gt;-&lt;b&gt;child&lt;/b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6151"/>
            <a:ext cx="2912196" cy="37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688766" cy="790852"/>
          </a:xfrm>
        </p:spPr>
        <p:txBody>
          <a:bodyPr/>
          <a:lstStyle/>
          <a:p>
            <a:pPr algn="ctr"/>
            <a:r>
              <a:rPr lang="en-US" dirty="0" smtClean="0"/>
              <a:t>Love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2133600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prstClr val="white"/>
                </a:solidFill>
              </a:rPr>
              <a:t>Who shall separate us from the love of Christ? Shall trouble or hardship or persecution or famine or nakedness or danger or sword? … No, in all these things we are more than conquerors through Him who loved us.  </a:t>
            </a:r>
            <a:r>
              <a:rPr lang="en-US" sz="2400" i="1" dirty="0" smtClean="0">
                <a:solidFill>
                  <a:prstClr val="white"/>
                </a:solidFill>
              </a:rPr>
              <a:t>Romans 8:35-37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4" y="914401"/>
            <a:ext cx="340738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yalty Free Stock Photo: Asian stud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9555"/>
          <a:stretch/>
        </p:blipFill>
        <p:spPr bwMode="auto">
          <a:xfrm>
            <a:off x="1066800" y="1752600"/>
            <a:ext cx="6874826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76200"/>
            <a:ext cx="86756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1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8355330" cy="1470025"/>
          </a:xfrm>
        </p:spPr>
        <p:txBody>
          <a:bodyPr/>
          <a:lstStyle/>
          <a:p>
            <a:pPr algn="ctr"/>
            <a:r>
              <a:rPr lang="en-US" dirty="0" smtClean="0"/>
              <a:t>Make an American friend.</a:t>
            </a:r>
            <a:endParaRPr lang="en-US" dirty="0"/>
          </a:p>
        </p:txBody>
      </p:sp>
      <p:pic>
        <p:nvPicPr>
          <p:cNvPr id="5" name="Picture 7" descr="Friends hu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7099"/>
            <a:ext cx="1981200" cy="47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2057400"/>
            <a:ext cx="601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Talk to classmates/colleagues/neighbors.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Invite to eat lunch.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ISI activities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ISI Friendship Partners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International Center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838200"/>
            <a:ext cx="86106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i="1" dirty="0" smtClean="0"/>
              <a:t>Key Phrase to Use: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/>
              <a:t>“I’m interested in getting to know Americans.” </a:t>
            </a:r>
          </a:p>
          <a:p>
            <a:endParaRPr lang="en-US" dirty="0"/>
          </a:p>
        </p:txBody>
      </p:sp>
      <p:pic>
        <p:nvPicPr>
          <p:cNvPr id="6146" name="Picture 2" descr="American Family sitting outside on a rock by a pond. A family portrai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8"/>
          <a:stretch/>
        </p:blipFill>
        <p:spPr bwMode="auto">
          <a:xfrm>
            <a:off x="2095234" y="3124200"/>
            <a:ext cx="4838966" cy="3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838200"/>
            <a:ext cx="8610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/>
              <a:t>Work on Your English!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53000" y="1902250"/>
            <a:ext cx="6871800" cy="2745950"/>
            <a:chOff x="595800" y="1752600"/>
            <a:chExt cx="6871800" cy="2745950"/>
          </a:xfrm>
        </p:grpSpPr>
        <p:pic>
          <p:nvPicPr>
            <p:cNvPr id="7170" name="Picture 2" descr="C:\Users\Anne Newman\AppData\Local\Microsoft\Windows\INetCache\IE\XMI224L1\large-Two-Books-Icon-166.6-1986[1]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0" y="1752600"/>
              <a:ext cx="2313600" cy="2055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Users\Anne Newman\AppData\Local\Microsoft\Windows\INetCache\IE\6SM83GNK\radiotv[1]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057400"/>
              <a:ext cx="3290591" cy="244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029200" y="2440108"/>
              <a:ext cx="243840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Talk! Invite </a:t>
              </a:r>
              <a:r>
                <a:rPr lang="en-US" sz="2400" dirty="0" err="1" smtClean="0"/>
                <a:t>corrrections</a:t>
              </a:r>
              <a:r>
                <a:rPr lang="en-US" sz="2400" dirty="0" smtClean="0"/>
                <a:t>.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Classes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9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442" y="4473575"/>
            <a:ext cx="4248358" cy="1470025"/>
          </a:xfrm>
        </p:spPr>
        <p:txBody>
          <a:bodyPr/>
          <a:lstStyle/>
          <a:p>
            <a:pPr algn="ctr"/>
            <a:r>
              <a:rPr lang="en-US" dirty="0" smtClean="0"/>
              <a:t>Bible Study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15356" r="20382"/>
          <a:stretch/>
        </p:blipFill>
        <p:spPr bwMode="auto">
          <a:xfrm>
            <a:off x="1738390" y="762000"/>
            <a:ext cx="5679680" cy="433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8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467600" cy="1470025"/>
          </a:xfrm>
        </p:spPr>
        <p:txBody>
          <a:bodyPr/>
          <a:lstStyle/>
          <a:p>
            <a:pPr algn="ctr"/>
            <a:r>
              <a:rPr lang="en-US" dirty="0" smtClean="0"/>
              <a:t>Lorna Sundberg International Center</a:t>
            </a:r>
            <a:endParaRPr lang="en-US" dirty="0"/>
          </a:p>
        </p:txBody>
      </p:sp>
      <p:pic>
        <p:nvPicPr>
          <p:cNvPr id="8194" name="Picture 2" descr="University of Virginia Lorna Sundberg International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981200"/>
            <a:ext cx="3657601" cy="365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2209800"/>
            <a:ext cx="4495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Conversational English Classes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Many activities to try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Chances to volunteer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Get to know people from all over the world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71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509</TotalTime>
  <Words>668</Words>
  <Application>Microsoft Office PowerPoint</Application>
  <PresentationFormat>On-screen Show (4:3)</PresentationFormat>
  <Paragraphs>121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Autumn</vt:lpstr>
      <vt:lpstr>What’s Love Got to Do with It? </vt:lpstr>
      <vt:lpstr>Welcome to Charlottesville!</vt:lpstr>
      <vt:lpstr>Reality sets in.</vt:lpstr>
      <vt:lpstr>PowerPoint Presentation</vt:lpstr>
      <vt:lpstr>Make an American friend.</vt:lpstr>
      <vt:lpstr>PowerPoint Presentation</vt:lpstr>
      <vt:lpstr>PowerPoint Presentation</vt:lpstr>
      <vt:lpstr>Bible Study</vt:lpstr>
      <vt:lpstr>Lorna Sundberg International Center</vt:lpstr>
      <vt:lpstr>Try a New Activity</vt:lpstr>
      <vt:lpstr>Look for Events and Clubs at UVA</vt:lpstr>
      <vt:lpstr>Explore Christianity</vt:lpstr>
      <vt:lpstr>Obstacles</vt:lpstr>
      <vt:lpstr>Strengthen Your Marriage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Obstacles to Communication</vt:lpstr>
      <vt:lpstr>              Fear</vt:lpstr>
      <vt:lpstr>   Only love is greater than fear.</vt:lpstr>
      <vt:lpstr>   How do we feel when we know we are loved?</vt:lpstr>
      <vt:lpstr>   Is family love enough to free me from my fears?</vt:lpstr>
      <vt:lpstr>God is love. 1 John 4:16</vt:lpstr>
      <vt:lpstr>God is far away. I am separated from Him.</vt:lpstr>
      <vt:lpstr>Trying hard didn’t work. </vt:lpstr>
      <vt:lpstr>Jesus showed what love is.</vt:lpstr>
      <vt:lpstr>God wants to be our generous father!</vt:lpstr>
      <vt:lpstr>To become God’s beloved child, you -</vt:lpstr>
      <vt:lpstr>Love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Newman</dc:creator>
  <cp:lastModifiedBy>Anne Newman</cp:lastModifiedBy>
  <cp:revision>52</cp:revision>
  <dcterms:created xsi:type="dcterms:W3CDTF">2015-09-18T20:23:55Z</dcterms:created>
  <dcterms:modified xsi:type="dcterms:W3CDTF">2015-09-28T22:43:44Z</dcterms:modified>
</cp:coreProperties>
</file>